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793" r:id="rId2"/>
    <p:sldId id="801" r:id="rId3"/>
    <p:sldId id="794" r:id="rId4"/>
    <p:sldId id="800" r:id="rId5"/>
    <p:sldId id="799" r:id="rId6"/>
    <p:sldId id="798" r:id="rId7"/>
    <p:sldId id="797" r:id="rId8"/>
    <p:sldId id="796" r:id="rId9"/>
    <p:sldId id="795" r:id="rId10"/>
    <p:sldId id="802"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0F2"/>
    <a:srgbClr val="005AA5"/>
    <a:srgbClr val="2C4286"/>
    <a:srgbClr val="D0E1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2" autoAdjust="0"/>
    <p:restoredTop sz="94660"/>
  </p:normalViewPr>
  <p:slideViewPr>
    <p:cSldViewPr snapToGrid="0">
      <p:cViewPr varScale="1">
        <p:scale>
          <a:sx n="98" d="100"/>
          <a:sy n="98" d="100"/>
        </p:scale>
        <p:origin x="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7595986-A32F-420F-8163-B4A3D830AE02}" type="datetimeFigureOut">
              <a:rPr lang="ru-RU"/>
              <a:pPr>
                <a:defRPr/>
              </a:pPr>
              <a:t>31.01.2022</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EBD1A0C-2187-4BF0-8D2B-0076FB8E9A62}" type="slidenum">
              <a:rPr lang="ru-RU" altLang="ru-RU"/>
              <a:pPr/>
              <a:t>‹#›</a:t>
            </a:fld>
            <a:endParaRPr lang="ru-RU" altLang="ru-RU"/>
          </a:p>
        </p:txBody>
      </p:sp>
    </p:spTree>
    <p:extLst>
      <p:ext uri="{BB962C8B-B14F-4D97-AF65-F5344CB8AC3E}">
        <p14:creationId xmlns:p14="http://schemas.microsoft.com/office/powerpoint/2010/main" val="26228899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fld id="{BC371D77-798B-4ABA-812F-F7EF300BCA0B}" type="datetimeFigureOut">
              <a:rPr lang="ru-RU" smtClean="0"/>
              <a:pPr>
                <a:defRPr/>
              </a:pPr>
              <a:t>31.01.2022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D15595C7-428D-4244-BA12-695DAB9DE543}" type="slidenum">
              <a:rPr lang="ru-RU" altLang="ru-RU" smtClean="0"/>
              <a:pPr/>
              <a:t>‹#›</a:t>
            </a:fld>
            <a:endParaRPr lang="ru-RU" altLang="ru-RU"/>
          </a:p>
        </p:txBody>
      </p:sp>
    </p:spTree>
    <p:extLst>
      <p:ext uri="{BB962C8B-B14F-4D97-AF65-F5344CB8AC3E}">
        <p14:creationId xmlns:p14="http://schemas.microsoft.com/office/powerpoint/2010/main" val="222085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75E111AA-A019-4B8F-A41D-96F86C0676C7}" type="datetimeFigureOut">
              <a:rPr lang="ru-RU" smtClean="0"/>
              <a:pPr>
                <a:defRPr/>
              </a:pPr>
              <a:t>31.01.2022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1FDE3D91-79B0-4613-9406-F825854102EB}" type="slidenum">
              <a:rPr lang="ru-RU" altLang="ru-RU" smtClean="0"/>
              <a:pPr/>
              <a:t>‹#›</a:t>
            </a:fld>
            <a:endParaRPr lang="ru-RU" altLang="ru-RU"/>
          </a:p>
        </p:txBody>
      </p:sp>
    </p:spTree>
    <p:extLst>
      <p:ext uri="{BB962C8B-B14F-4D97-AF65-F5344CB8AC3E}">
        <p14:creationId xmlns:p14="http://schemas.microsoft.com/office/powerpoint/2010/main" val="1016731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6BA55BFE-7BEC-4B0E-939D-0AFADF0BA8C1}" type="datetimeFigureOut">
              <a:rPr lang="ru-RU" smtClean="0"/>
              <a:pPr>
                <a:defRPr/>
              </a:pPr>
              <a:t>31.01.2022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7D45AE89-D73F-4249-AA7C-2A502CE37F7C}" type="slidenum">
              <a:rPr lang="ru-RU" altLang="ru-RU" smtClean="0"/>
              <a:pPr/>
              <a:t>‹#›</a:t>
            </a:fld>
            <a:endParaRPr lang="ru-RU" altLang="ru-RU"/>
          </a:p>
        </p:txBody>
      </p:sp>
    </p:spTree>
    <p:extLst>
      <p:ext uri="{BB962C8B-B14F-4D97-AF65-F5344CB8AC3E}">
        <p14:creationId xmlns:p14="http://schemas.microsoft.com/office/powerpoint/2010/main" val="3845737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A512178B-3424-4789-90D4-4C0E79A22883}" type="datetimeFigureOut">
              <a:rPr lang="ru-RU" smtClean="0"/>
              <a:pPr>
                <a:defRPr/>
              </a:pPr>
              <a:t>31.01.2022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202C15D9-06BE-4970-9BC3-49793027780C}" type="slidenum">
              <a:rPr lang="ru-RU" altLang="ru-RU" smtClean="0"/>
              <a:pPr/>
              <a:t>‹#›</a:t>
            </a:fld>
            <a:endParaRPr lang="ru-RU" altLang="ru-RU"/>
          </a:p>
        </p:txBody>
      </p:sp>
    </p:spTree>
    <p:extLst>
      <p:ext uri="{BB962C8B-B14F-4D97-AF65-F5344CB8AC3E}">
        <p14:creationId xmlns:p14="http://schemas.microsoft.com/office/powerpoint/2010/main" val="4235747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AAED91DB-4D9B-445C-B63D-BAA7B317C4A4}" type="datetimeFigureOut">
              <a:rPr lang="ru-RU" smtClean="0"/>
              <a:pPr>
                <a:defRPr/>
              </a:pPr>
              <a:t>31.01.2022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9B23947B-4B4B-434F-A80E-38CF1208B074}" type="slidenum">
              <a:rPr lang="ru-RU" altLang="ru-RU" smtClean="0"/>
              <a:pPr/>
              <a:t>‹#›</a:t>
            </a:fld>
            <a:endParaRPr lang="ru-RU" altLang="ru-RU"/>
          </a:p>
        </p:txBody>
      </p:sp>
    </p:spTree>
    <p:extLst>
      <p:ext uri="{BB962C8B-B14F-4D97-AF65-F5344CB8AC3E}">
        <p14:creationId xmlns:p14="http://schemas.microsoft.com/office/powerpoint/2010/main" val="1417845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fld id="{B2F7C88B-ED11-4433-B3E2-BF3052FAE4AC}" type="datetimeFigureOut">
              <a:rPr lang="ru-RU" smtClean="0"/>
              <a:pPr>
                <a:defRPr/>
              </a:pPr>
              <a:t>31.01.2022</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67EF6BE5-493B-420B-AE94-3DA186400C3F}" type="slidenum">
              <a:rPr lang="ru-RU" altLang="ru-RU" smtClean="0"/>
              <a:pPr/>
              <a:t>‹#›</a:t>
            </a:fld>
            <a:endParaRPr lang="ru-RU" altLang="ru-RU"/>
          </a:p>
        </p:txBody>
      </p:sp>
    </p:spTree>
    <p:extLst>
      <p:ext uri="{BB962C8B-B14F-4D97-AF65-F5344CB8AC3E}">
        <p14:creationId xmlns:p14="http://schemas.microsoft.com/office/powerpoint/2010/main" val="359970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a:defRPr/>
            </a:pPr>
            <a:fld id="{211B3F10-4B52-46B2-A20D-EE0C91BAD73F}" type="datetimeFigureOut">
              <a:rPr lang="ru-RU" smtClean="0"/>
              <a:pPr>
                <a:defRPr/>
              </a:pPr>
              <a:t>31.01.2022</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fld id="{8036D46A-0AF6-4605-A363-2744505B6591}" type="slidenum">
              <a:rPr lang="ru-RU" altLang="ru-RU" smtClean="0"/>
              <a:pPr/>
              <a:t>‹#›</a:t>
            </a:fld>
            <a:endParaRPr lang="ru-RU" altLang="ru-RU"/>
          </a:p>
        </p:txBody>
      </p:sp>
    </p:spTree>
    <p:extLst>
      <p:ext uri="{BB962C8B-B14F-4D97-AF65-F5344CB8AC3E}">
        <p14:creationId xmlns:p14="http://schemas.microsoft.com/office/powerpoint/2010/main" val="2963854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a:defRPr/>
            </a:pPr>
            <a:fld id="{BFB62C95-BE3A-4B73-A6AB-DBF8582FCBDE}" type="datetimeFigureOut">
              <a:rPr lang="ru-RU" smtClean="0"/>
              <a:pPr>
                <a:defRPr/>
              </a:pPr>
              <a:t>31.01.2022</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fld id="{CDB12DAD-BBD0-41C4-9F8D-BF48B69717C0}" type="slidenum">
              <a:rPr lang="ru-RU" altLang="ru-RU" smtClean="0"/>
              <a:pPr/>
              <a:t>‹#›</a:t>
            </a:fld>
            <a:endParaRPr lang="ru-RU" altLang="ru-RU"/>
          </a:p>
        </p:txBody>
      </p:sp>
    </p:spTree>
    <p:extLst>
      <p:ext uri="{BB962C8B-B14F-4D97-AF65-F5344CB8AC3E}">
        <p14:creationId xmlns:p14="http://schemas.microsoft.com/office/powerpoint/2010/main" val="4120128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4C6C155-85E4-44B0-AA48-2202E5891061}" type="datetimeFigureOut">
              <a:rPr lang="ru-RU" smtClean="0"/>
              <a:pPr>
                <a:defRPr/>
              </a:pPr>
              <a:t>31.01.2022</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fld id="{EEF624B2-0C68-4143-AC75-FEB7C1EC9EEC}" type="slidenum">
              <a:rPr lang="ru-RU" altLang="ru-RU" smtClean="0"/>
              <a:pPr/>
              <a:t>‹#›</a:t>
            </a:fld>
            <a:endParaRPr lang="ru-RU" altLang="ru-RU"/>
          </a:p>
        </p:txBody>
      </p:sp>
    </p:spTree>
    <p:extLst>
      <p:ext uri="{BB962C8B-B14F-4D97-AF65-F5344CB8AC3E}">
        <p14:creationId xmlns:p14="http://schemas.microsoft.com/office/powerpoint/2010/main" val="188837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DD6F02C1-BC6B-4EAD-AE74-768870C59BC3}" type="datetimeFigureOut">
              <a:rPr lang="ru-RU" smtClean="0"/>
              <a:pPr>
                <a:defRPr/>
              </a:pPr>
              <a:t>31.01.2022</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9D0E340E-D3D7-4545-8E6F-FC3A918B816D}" type="slidenum">
              <a:rPr lang="ru-RU" altLang="ru-RU" smtClean="0"/>
              <a:pPr/>
              <a:t>‹#›</a:t>
            </a:fld>
            <a:endParaRPr lang="ru-RU" altLang="ru-RU"/>
          </a:p>
        </p:txBody>
      </p:sp>
    </p:spTree>
    <p:extLst>
      <p:ext uri="{BB962C8B-B14F-4D97-AF65-F5344CB8AC3E}">
        <p14:creationId xmlns:p14="http://schemas.microsoft.com/office/powerpoint/2010/main" val="827989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AABAD9DD-2EE5-4E6A-B2D7-609539F493D9}" type="datetimeFigureOut">
              <a:rPr lang="ru-RU" smtClean="0"/>
              <a:pPr>
                <a:defRPr/>
              </a:pPr>
              <a:t>31.01.2022</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31B6C594-3759-49DB-BB5D-E1190FFE052C}" type="slidenum">
              <a:rPr lang="ru-RU" altLang="ru-RU" smtClean="0"/>
              <a:pPr/>
              <a:t>‹#›</a:t>
            </a:fld>
            <a:endParaRPr lang="ru-RU" altLang="ru-RU"/>
          </a:p>
        </p:txBody>
      </p:sp>
    </p:spTree>
    <p:extLst>
      <p:ext uri="{BB962C8B-B14F-4D97-AF65-F5344CB8AC3E}">
        <p14:creationId xmlns:p14="http://schemas.microsoft.com/office/powerpoint/2010/main" val="267280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5672CD7-DB15-4F75-BAAB-C85F4E903695}" type="datetimeFigureOut">
              <a:rPr lang="ru-RU" smtClean="0"/>
              <a:pPr>
                <a:defRPr/>
              </a:pPr>
              <a:t>31.01.2022</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D5E73A-C09B-4FF5-AEE8-8E117F109AB2}" type="slidenum">
              <a:rPr lang="ru-RU" altLang="ru-RU" smtClean="0"/>
              <a:pPr/>
              <a:t>‹#›</a:t>
            </a:fld>
            <a:endParaRPr lang="ru-RU" altLang="ru-RU"/>
          </a:p>
        </p:txBody>
      </p:sp>
    </p:spTree>
    <p:extLst>
      <p:ext uri="{BB962C8B-B14F-4D97-AF65-F5344CB8AC3E}">
        <p14:creationId xmlns:p14="http://schemas.microsoft.com/office/powerpoint/2010/main" val="19856561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0" y="0"/>
            <a:ext cx="9206381" cy="5016139"/>
          </a:xfrm>
          <a:prstGeom prst="rect">
            <a:avLst/>
          </a:prstGeom>
        </p:spPr>
      </p:pic>
      <p:sp>
        <p:nvSpPr>
          <p:cNvPr id="3" name="Прямоугольник 2"/>
          <p:cNvSpPr/>
          <p:nvPr/>
        </p:nvSpPr>
        <p:spPr>
          <a:xfrm>
            <a:off x="2808513" y="3700874"/>
            <a:ext cx="6858001" cy="3647152"/>
          </a:xfrm>
          <a:prstGeom prst="rect">
            <a:avLst/>
          </a:prstGeom>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ru-RU" altLang="ru-RU" sz="2700" dirty="0">
                <a:solidFill>
                  <a:srgbClr val="005AA5"/>
                </a:solidFill>
                <a:effectLst>
                  <a:outerShdw blurRad="38100" dist="38100" dir="2700000" algn="tl">
                    <a:srgbClr val="C0C0C0"/>
                  </a:outerShdw>
                </a:effectLst>
                <a:latin typeface="Roboto Medium" panose="02000000000000000000" pitchFamily="2" charset="0"/>
                <a:ea typeface="Roboto Medium" panose="02000000000000000000" pitchFamily="2" charset="0"/>
                <a:cs typeface="Roboto Medium" panose="02000000000000000000" pitchFamily="2" charset="0"/>
              </a:rPr>
              <a:t>ПРЕЗЕНТАЦИЯ </a:t>
            </a:r>
          </a:p>
          <a:p>
            <a:pPr algn="ctr"/>
            <a:r>
              <a:rPr lang="ru-RU" altLang="ru-RU" sz="2700" dirty="0">
                <a:solidFill>
                  <a:srgbClr val="005AA5"/>
                </a:solidFill>
                <a:effectLst>
                  <a:outerShdw blurRad="38100" dist="38100" dir="2700000" algn="tl">
                    <a:srgbClr val="C0C0C0"/>
                  </a:outerShdw>
                </a:effectLst>
                <a:latin typeface="Roboto Medium" panose="02000000000000000000" pitchFamily="2" charset="0"/>
                <a:ea typeface="Roboto Medium" panose="02000000000000000000" pitchFamily="2" charset="0"/>
                <a:cs typeface="Roboto Medium" panose="02000000000000000000" pitchFamily="2" charset="0"/>
              </a:rPr>
              <a:t>ЭЛЕКТИВНОЙ ДИСЦИПЛИНЫ</a:t>
            </a:r>
          </a:p>
          <a:p>
            <a:pPr algn="ctr"/>
            <a:endParaRPr lang="ru-RU" altLang="ru-RU" sz="2700" dirty="0">
              <a:solidFill>
                <a:srgbClr val="005AA5"/>
              </a:solidFill>
              <a:effectLst>
                <a:outerShdw blurRad="38100" dist="38100" dir="2700000" algn="tl">
                  <a:srgbClr val="C0C0C0"/>
                </a:outerShdw>
              </a:effectLst>
              <a:latin typeface="Roboto Medium" panose="02000000000000000000" pitchFamily="2" charset="0"/>
              <a:ea typeface="Roboto Medium" panose="02000000000000000000" pitchFamily="2" charset="0"/>
              <a:cs typeface="Roboto Medium" panose="02000000000000000000" pitchFamily="2" charset="0"/>
            </a:endParaRPr>
          </a:p>
          <a:p>
            <a:pPr algn="ctr"/>
            <a:r>
              <a:rPr lang="ru-RU" altLang="ru-RU" sz="2700" b="1" dirty="0">
                <a:solidFill>
                  <a:srgbClr val="005AA5"/>
                </a:solidFill>
                <a:effectLst>
                  <a:outerShdw blurRad="38100" dist="38100" dir="2700000" algn="tl">
                    <a:srgbClr val="C0C0C0"/>
                  </a:outerShdw>
                </a:effectLst>
                <a:latin typeface="Roboto Medium" panose="02000000000000000000" pitchFamily="2" charset="0"/>
                <a:ea typeface="Roboto Medium" panose="02000000000000000000" pitchFamily="2" charset="0"/>
                <a:cs typeface="Roboto Medium" panose="02000000000000000000" pitchFamily="2" charset="0"/>
              </a:rPr>
              <a:t>«ПРАВОВАЯ ПСИХОЛОГИЯ»</a:t>
            </a:r>
          </a:p>
          <a:p>
            <a:pPr algn="r"/>
            <a:endParaRPr lang="ru-RU" altLang="ru-RU" sz="1500" dirty="0">
              <a:solidFill>
                <a:srgbClr val="005AA5"/>
              </a:solidFill>
              <a:latin typeface="Roboto Medium" panose="02000000000000000000" pitchFamily="2" charset="0"/>
              <a:ea typeface="Roboto Medium" panose="02000000000000000000" pitchFamily="2" charset="0"/>
              <a:cs typeface="Roboto Medium" panose="02000000000000000000" pitchFamily="2" charset="0"/>
            </a:endParaRPr>
          </a:p>
          <a:p>
            <a:pPr algn="ctr"/>
            <a:endParaRPr lang="ru-RU" altLang="ru-RU" sz="2700" dirty="0">
              <a:solidFill>
                <a:srgbClr val="005AA5"/>
              </a:solidFill>
              <a:effectLst>
                <a:outerShdw blurRad="38100" dist="38100" dir="2700000" algn="tl">
                  <a:srgbClr val="C0C0C0"/>
                </a:outerShdw>
              </a:effectLst>
              <a:latin typeface="Roboto Medium" panose="02000000000000000000" pitchFamily="2" charset="0"/>
              <a:ea typeface="Roboto Medium" panose="02000000000000000000" pitchFamily="2" charset="0"/>
              <a:cs typeface="Roboto Medium" panose="02000000000000000000" pitchFamily="2" charset="0"/>
            </a:endParaRPr>
          </a:p>
          <a:p>
            <a:pPr algn="ctr"/>
            <a:endParaRPr lang="ru-RU" altLang="ru-RU" sz="2700" dirty="0">
              <a:solidFill>
                <a:srgbClr val="005AA5"/>
              </a:solidFill>
              <a:effectLst>
                <a:outerShdw blurRad="38100" dist="38100" dir="2700000" algn="tl">
                  <a:srgbClr val="C0C0C0"/>
                </a:outerShdw>
              </a:effectLst>
              <a:latin typeface="Roboto Medium" panose="02000000000000000000" pitchFamily="2" charset="0"/>
              <a:ea typeface="Roboto Medium" panose="02000000000000000000" pitchFamily="2" charset="0"/>
              <a:cs typeface="Roboto Medium" panose="02000000000000000000" pitchFamily="2" charset="0"/>
            </a:endParaRPr>
          </a:p>
          <a:p>
            <a:pPr algn="ctr"/>
            <a:endParaRPr lang="ru-RU" altLang="ru-RU" sz="2700" dirty="0">
              <a:solidFill>
                <a:srgbClr val="005AA5"/>
              </a:solidFill>
              <a:effectLst>
                <a:outerShdw blurRad="38100" dist="38100" dir="2700000" algn="tl">
                  <a:srgbClr val="C0C0C0"/>
                </a:outerShdw>
              </a:effectLst>
              <a:latin typeface="Roboto Medium" panose="02000000000000000000" pitchFamily="2" charset="0"/>
              <a:ea typeface="Roboto Medium" panose="02000000000000000000" pitchFamily="2" charset="0"/>
              <a:cs typeface="Roboto Medium" panose="02000000000000000000" pitchFamily="2" charset="0"/>
            </a:endParaRPr>
          </a:p>
          <a:p>
            <a:pPr algn="ctr"/>
            <a:endParaRPr lang="ru-RU" altLang="ru-RU" sz="2700" dirty="0">
              <a:solidFill>
                <a:srgbClr val="005AA5"/>
              </a:solidFill>
              <a:effectLst>
                <a:outerShdw blurRad="38100" dist="38100" dir="2700000" algn="tl">
                  <a:srgbClr val="C0C0C0"/>
                </a:outerShdw>
              </a:effectLst>
              <a:latin typeface="Roboto Medium" panose="02000000000000000000" pitchFamily="2" charset="0"/>
              <a:ea typeface="Roboto Medium" panose="02000000000000000000" pitchFamily="2" charset="0"/>
              <a:cs typeface="Roboto Medium" panose="02000000000000000000" pitchFamily="2" charset="0"/>
            </a:endParaRPr>
          </a:p>
        </p:txBody>
      </p:sp>
      <p:sp>
        <p:nvSpPr>
          <p:cNvPr id="4" name="Прямоугольник 3"/>
          <p:cNvSpPr/>
          <p:nvPr/>
        </p:nvSpPr>
        <p:spPr>
          <a:xfrm>
            <a:off x="209006" y="5995851"/>
            <a:ext cx="8817428" cy="2292935"/>
          </a:xfrm>
          <a:prstGeom prst="rect">
            <a:avLst/>
          </a:prstGeom>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r>
              <a:rPr lang="ru-RU" altLang="ru-RU" sz="2000" dirty="0">
                <a:solidFill>
                  <a:srgbClr val="005AA5"/>
                </a:solidFill>
                <a:effectLst>
                  <a:outerShdw blurRad="38100" dist="38100" dir="2700000" algn="tl">
                    <a:srgbClr val="C0C0C0"/>
                  </a:outerShdw>
                </a:effectLst>
                <a:latin typeface="Roboto Medium" panose="02000000000000000000" pitchFamily="2" charset="0"/>
                <a:ea typeface="Roboto Medium" panose="02000000000000000000" pitchFamily="2" charset="0"/>
                <a:cs typeface="Roboto Medium" panose="02000000000000000000" pitchFamily="2" charset="0"/>
              </a:rPr>
              <a:t>Кафедра правовой психологии, судебной экспертизы и педагогики</a:t>
            </a:r>
          </a:p>
          <a:p>
            <a:pPr algn="r"/>
            <a:endParaRPr lang="ru-RU" altLang="ru-RU" sz="1500" dirty="0">
              <a:solidFill>
                <a:srgbClr val="005AA5"/>
              </a:solidFill>
              <a:latin typeface="Roboto Medium" panose="02000000000000000000" pitchFamily="2" charset="0"/>
              <a:ea typeface="Roboto Medium" panose="02000000000000000000" pitchFamily="2" charset="0"/>
              <a:cs typeface="Roboto Medium" panose="02000000000000000000" pitchFamily="2" charset="0"/>
            </a:endParaRPr>
          </a:p>
          <a:p>
            <a:pPr algn="ctr"/>
            <a:endParaRPr lang="ru-RU" altLang="ru-RU" sz="2700" dirty="0">
              <a:solidFill>
                <a:srgbClr val="005AA5"/>
              </a:solidFill>
              <a:effectLst>
                <a:outerShdw blurRad="38100" dist="38100" dir="2700000" algn="tl">
                  <a:srgbClr val="C0C0C0"/>
                </a:outerShdw>
              </a:effectLst>
              <a:latin typeface="Roboto Medium" panose="02000000000000000000" pitchFamily="2" charset="0"/>
              <a:ea typeface="Roboto Medium" panose="02000000000000000000" pitchFamily="2" charset="0"/>
              <a:cs typeface="Roboto Medium" panose="02000000000000000000" pitchFamily="2" charset="0"/>
            </a:endParaRPr>
          </a:p>
          <a:p>
            <a:pPr algn="ctr"/>
            <a:endParaRPr lang="ru-RU" altLang="ru-RU" sz="2700" dirty="0">
              <a:solidFill>
                <a:srgbClr val="005AA5"/>
              </a:solidFill>
              <a:effectLst>
                <a:outerShdw blurRad="38100" dist="38100" dir="2700000" algn="tl">
                  <a:srgbClr val="C0C0C0"/>
                </a:outerShdw>
              </a:effectLst>
              <a:latin typeface="Roboto Medium" panose="02000000000000000000" pitchFamily="2" charset="0"/>
              <a:ea typeface="Roboto Medium" panose="02000000000000000000" pitchFamily="2" charset="0"/>
              <a:cs typeface="Roboto Medium" panose="02000000000000000000" pitchFamily="2" charset="0"/>
            </a:endParaRPr>
          </a:p>
          <a:p>
            <a:pPr algn="ctr"/>
            <a:endParaRPr lang="ru-RU" altLang="ru-RU" sz="2700" dirty="0">
              <a:solidFill>
                <a:srgbClr val="005AA5"/>
              </a:solidFill>
              <a:effectLst>
                <a:outerShdw blurRad="38100" dist="38100" dir="2700000" algn="tl">
                  <a:srgbClr val="C0C0C0"/>
                </a:outerShdw>
              </a:effectLst>
              <a:latin typeface="Roboto Medium" panose="02000000000000000000" pitchFamily="2" charset="0"/>
              <a:ea typeface="Roboto Medium" panose="02000000000000000000" pitchFamily="2" charset="0"/>
              <a:cs typeface="Roboto Medium" panose="02000000000000000000" pitchFamily="2" charset="0"/>
            </a:endParaRPr>
          </a:p>
          <a:p>
            <a:pPr algn="ctr"/>
            <a:endParaRPr lang="ru-RU" altLang="ru-RU" sz="2700" dirty="0">
              <a:solidFill>
                <a:srgbClr val="005AA5"/>
              </a:solidFill>
              <a:effectLst>
                <a:outerShdw blurRad="38100" dist="38100" dir="2700000" algn="tl">
                  <a:srgbClr val="C0C0C0"/>
                </a:outerShdw>
              </a:effectLst>
              <a:latin typeface="Roboto Medium" panose="02000000000000000000" pitchFamily="2" charset="0"/>
              <a:ea typeface="Roboto Medium" panose="02000000000000000000" pitchFamily="2" charset="0"/>
              <a:cs typeface="Roboto Medium" panose="02000000000000000000" pitchFamily="2" charset="0"/>
            </a:endParaRPr>
          </a:p>
        </p:txBody>
      </p:sp>
    </p:spTree>
    <p:extLst>
      <p:ext uri="{BB962C8B-B14F-4D97-AF65-F5344CB8AC3E}">
        <p14:creationId xmlns:p14="http://schemas.microsoft.com/office/powerpoint/2010/main" val="2974123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0" y="0"/>
            <a:ext cx="9206381" cy="5016139"/>
          </a:xfrm>
          <a:prstGeom prst="rect">
            <a:avLst/>
          </a:prstGeom>
        </p:spPr>
      </p:pic>
      <p:sp>
        <p:nvSpPr>
          <p:cNvPr id="3" name="Прямоугольник 2"/>
          <p:cNvSpPr/>
          <p:nvPr/>
        </p:nvSpPr>
        <p:spPr>
          <a:xfrm>
            <a:off x="2063932" y="4444166"/>
            <a:ext cx="7289074" cy="707886"/>
          </a:xfrm>
          <a:prstGeom prst="rect">
            <a:avLst/>
          </a:prstGeom>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ru-RU" altLang="ru-RU" sz="4000" dirty="0">
                <a:solidFill>
                  <a:srgbClr val="005AA5"/>
                </a:solidFill>
                <a:effectLst>
                  <a:outerShdw blurRad="38100" dist="38100" dir="2700000" algn="tl">
                    <a:srgbClr val="C0C0C0"/>
                  </a:outerShdw>
                </a:effectLst>
                <a:latin typeface="Roboto Medium" panose="02000000000000000000" pitchFamily="2" charset="0"/>
                <a:ea typeface="Roboto Medium" panose="02000000000000000000" pitchFamily="2" charset="0"/>
                <a:cs typeface="Roboto Medium" panose="02000000000000000000" pitchFamily="2" charset="0"/>
              </a:rPr>
              <a:t>СПАСИБО ЗА ВНИМАНИЕ!</a:t>
            </a:r>
          </a:p>
        </p:txBody>
      </p:sp>
    </p:spTree>
    <p:extLst>
      <p:ext uri="{BB962C8B-B14F-4D97-AF65-F5344CB8AC3E}">
        <p14:creationId xmlns:p14="http://schemas.microsoft.com/office/powerpoint/2010/main" val="2884913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270000"/>
            <a:ext cx="7886700" cy="1320800"/>
          </a:xfrm>
        </p:spPr>
        <p:txBody>
          <a:bodyPr>
            <a:normAutofit/>
          </a:bodyPr>
          <a:lstStyle/>
          <a:p>
            <a:pPr algn="ctr"/>
            <a:r>
              <a:rPr lang="ru-RU" dirty="0"/>
              <a:t>Цель освоения дисциплины </a:t>
            </a:r>
          </a:p>
        </p:txBody>
      </p:sp>
      <p:cxnSp>
        <p:nvCxnSpPr>
          <p:cNvPr id="5" name="Прямая соединительная линия 4"/>
          <p:cNvCxnSpPr/>
          <p:nvPr/>
        </p:nvCxnSpPr>
        <p:spPr>
          <a:xfrm>
            <a:off x="357826" y="378834"/>
            <a:ext cx="3747080" cy="3256"/>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p:nvPr/>
        </p:nvCxnSpPr>
        <p:spPr>
          <a:xfrm flipV="1">
            <a:off x="357826" y="378834"/>
            <a:ext cx="0" cy="6152595"/>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357826" y="6531429"/>
            <a:ext cx="8378516" cy="31105"/>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8736342" y="385303"/>
            <a:ext cx="0" cy="6177231"/>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279928" y="378834"/>
            <a:ext cx="3456414" cy="6469"/>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pic>
        <p:nvPicPr>
          <p:cNvPr id="11" name="Рисунок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9682" y="45500"/>
            <a:ext cx="952381" cy="666667"/>
          </a:xfrm>
          <a:prstGeom prst="rect">
            <a:avLst/>
          </a:prstGeom>
        </p:spPr>
      </p:pic>
      <p:sp>
        <p:nvSpPr>
          <p:cNvPr id="14" name="Содержимое 13"/>
          <p:cNvSpPr>
            <a:spLocks noGrp="1"/>
          </p:cNvSpPr>
          <p:nvPr>
            <p:ph idx="1"/>
          </p:nvPr>
        </p:nvSpPr>
        <p:spPr>
          <a:xfrm>
            <a:off x="628650" y="2692399"/>
            <a:ext cx="7886700" cy="3615267"/>
          </a:xfrm>
        </p:spPr>
        <p:txBody>
          <a:bodyPr>
            <a:normAutofit/>
          </a:bodyPr>
          <a:lstStyle/>
          <a:p>
            <a:pPr marL="0" indent="0">
              <a:buNone/>
            </a:pPr>
            <a:r>
              <a:rPr lang="ru-RU" dirty="0"/>
              <a:t>формирование психолого-правовых знаний у будущих юристов, ознакомление обучающихся с фундаментальными понятиями правовой психологии, ее основными теоретическими направлениями и подходами, проблемами и принципами их применения в правоохранительной деятельности в целом и правовом обеспечении национальной безопасности в частности.</a:t>
            </a:r>
          </a:p>
        </p:txBody>
      </p:sp>
    </p:spTree>
    <p:extLst>
      <p:ext uri="{BB962C8B-B14F-4D97-AF65-F5344CB8AC3E}">
        <p14:creationId xmlns:p14="http://schemas.microsoft.com/office/powerpoint/2010/main" val="1333097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0090" y="1128652"/>
            <a:ext cx="7886700" cy="940860"/>
          </a:xfrm>
        </p:spPr>
        <p:txBody>
          <a:bodyPr/>
          <a:lstStyle/>
          <a:p>
            <a:pPr algn="ctr"/>
            <a:r>
              <a:rPr lang="ru-RU" dirty="0"/>
              <a:t>Задачи дисциплины</a:t>
            </a:r>
          </a:p>
        </p:txBody>
      </p:sp>
      <p:sp>
        <p:nvSpPr>
          <p:cNvPr id="3" name="Объект 2"/>
          <p:cNvSpPr>
            <a:spLocks noGrp="1"/>
          </p:cNvSpPr>
          <p:nvPr>
            <p:ph idx="1"/>
          </p:nvPr>
        </p:nvSpPr>
        <p:spPr>
          <a:xfrm>
            <a:off x="465667" y="2069512"/>
            <a:ext cx="8141123" cy="4351338"/>
          </a:xfrm>
        </p:spPr>
        <p:txBody>
          <a:bodyPr>
            <a:normAutofit fontScale="62500" lnSpcReduction="20000"/>
          </a:bodyPr>
          <a:lstStyle/>
          <a:p>
            <a:pPr lvl="0"/>
            <a:r>
              <a:rPr lang="ru-RU" dirty="0"/>
              <a:t> формирование знаний и представлений о теоретико-методологических основах правовой психологии применительно к деятельности по правовому обеспечению национальной безопасности, особенностях формирования правосознания и его деформации, специфики формирования и проявления правовой психологии личности и группы, психологические особенности основных категорий права;</a:t>
            </a:r>
          </a:p>
          <a:p>
            <a:pPr lvl="0"/>
            <a:r>
              <a:rPr lang="ru-RU" dirty="0"/>
              <a:t>формирование умений использовать законы и методы правовой психологии при осуществлении деятельности по правовому обеспечению национальной безопасности, определять аномальную жизненную позицию личности, выявлять дефекты правовой социализации личности, минимизировать последствия правовой деформации правосознания, определять психологические составляющие правовой психологии группы с учетом разнообразия культур в процессе межкультурного взаимодействия.</a:t>
            </a:r>
          </a:p>
          <a:p>
            <a:r>
              <a:rPr lang="ru-RU" dirty="0"/>
              <a:t>развитие навыков применения законов и методов правовой психологии для изучения правовой психологии личности, правомерного поведения, дефектов правовой социализации и деформации правового сознания, правовой психологии группы, психологического анализа базовых правовых категорий с учетом разнообразия культур в процессе межкультурного взаимодействия при осуществлении деятельности по правовому обеспечению национальной безопасности.</a:t>
            </a:r>
          </a:p>
        </p:txBody>
      </p:sp>
      <p:cxnSp>
        <p:nvCxnSpPr>
          <p:cNvPr id="5" name="Прямая соединительная линия 4"/>
          <p:cNvCxnSpPr/>
          <p:nvPr/>
        </p:nvCxnSpPr>
        <p:spPr>
          <a:xfrm>
            <a:off x="357826" y="378834"/>
            <a:ext cx="3747080" cy="3256"/>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p:nvPr/>
        </p:nvCxnSpPr>
        <p:spPr>
          <a:xfrm flipV="1">
            <a:off x="357826" y="378834"/>
            <a:ext cx="0" cy="6152595"/>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357826" y="6531429"/>
            <a:ext cx="8378516" cy="31105"/>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8736342" y="385303"/>
            <a:ext cx="0" cy="6177231"/>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279928" y="378834"/>
            <a:ext cx="3456414" cy="6469"/>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pic>
        <p:nvPicPr>
          <p:cNvPr id="11" name="Рисунок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6226" y="159335"/>
            <a:ext cx="952381" cy="666667"/>
          </a:xfrm>
          <a:prstGeom prst="rect">
            <a:avLst/>
          </a:prstGeom>
        </p:spPr>
      </p:pic>
    </p:spTree>
    <p:extLst>
      <p:ext uri="{BB962C8B-B14F-4D97-AF65-F5344CB8AC3E}">
        <p14:creationId xmlns:p14="http://schemas.microsoft.com/office/powerpoint/2010/main" val="131620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0090" y="1128652"/>
            <a:ext cx="7886700" cy="940860"/>
          </a:xfrm>
        </p:spPr>
        <p:txBody>
          <a:bodyPr>
            <a:noAutofit/>
          </a:bodyPr>
          <a:lstStyle/>
          <a:p>
            <a:pPr algn="ctr"/>
            <a:r>
              <a:rPr lang="ru-RU" sz="3600" dirty="0"/>
              <a:t>Для кого предназначена дисциплина?</a:t>
            </a:r>
          </a:p>
        </p:txBody>
      </p:sp>
      <p:sp>
        <p:nvSpPr>
          <p:cNvPr id="3" name="Объект 2"/>
          <p:cNvSpPr>
            <a:spLocks noGrp="1"/>
          </p:cNvSpPr>
          <p:nvPr>
            <p:ph idx="1"/>
          </p:nvPr>
        </p:nvSpPr>
        <p:spPr>
          <a:xfrm>
            <a:off x="720090" y="2295888"/>
            <a:ext cx="7886700" cy="4351338"/>
          </a:xfrm>
        </p:spPr>
        <p:txBody>
          <a:bodyPr>
            <a:normAutofit/>
          </a:bodyPr>
          <a:lstStyle/>
          <a:p>
            <a:pPr algn="just"/>
            <a:r>
              <a:rPr lang="ru-RU" dirty="0"/>
              <a:t>обучающиеся по специальности 40.05.01 Правовое обеспечение национальной безопасности, специализации «Государственно-правовая».</a:t>
            </a:r>
          </a:p>
        </p:txBody>
      </p:sp>
      <p:cxnSp>
        <p:nvCxnSpPr>
          <p:cNvPr id="5" name="Прямая соединительная линия 4"/>
          <p:cNvCxnSpPr/>
          <p:nvPr/>
        </p:nvCxnSpPr>
        <p:spPr>
          <a:xfrm>
            <a:off x="357826" y="378834"/>
            <a:ext cx="3747080" cy="3256"/>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p:nvPr/>
        </p:nvCxnSpPr>
        <p:spPr>
          <a:xfrm flipV="1">
            <a:off x="357826" y="378834"/>
            <a:ext cx="0" cy="6152595"/>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357826" y="6531429"/>
            <a:ext cx="8378516" cy="31105"/>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8736342" y="385303"/>
            <a:ext cx="0" cy="6177231"/>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279928" y="378834"/>
            <a:ext cx="3456414" cy="6469"/>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pic>
        <p:nvPicPr>
          <p:cNvPr id="10" name="Рисунок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7249" y="88704"/>
            <a:ext cx="952381" cy="666667"/>
          </a:xfrm>
          <a:prstGeom prst="rect">
            <a:avLst/>
          </a:prstGeom>
        </p:spPr>
      </p:pic>
    </p:spTree>
    <p:extLst>
      <p:ext uri="{BB962C8B-B14F-4D97-AF65-F5344CB8AC3E}">
        <p14:creationId xmlns:p14="http://schemas.microsoft.com/office/powerpoint/2010/main" val="3225500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0090" y="1128652"/>
            <a:ext cx="7886700" cy="940860"/>
          </a:xfrm>
        </p:spPr>
        <p:txBody>
          <a:bodyPr>
            <a:normAutofit fontScale="90000"/>
          </a:bodyPr>
          <a:lstStyle/>
          <a:p>
            <a:pPr algn="ctr"/>
            <a:r>
              <a:rPr lang="ru-RU" dirty="0"/>
              <a:t>Что изучается в ходе освоения дисциплины?</a:t>
            </a:r>
          </a:p>
        </p:txBody>
      </p:sp>
      <p:sp>
        <p:nvSpPr>
          <p:cNvPr id="3" name="Объект 2"/>
          <p:cNvSpPr>
            <a:spLocks noGrp="1"/>
          </p:cNvSpPr>
          <p:nvPr>
            <p:ph idx="1"/>
          </p:nvPr>
        </p:nvSpPr>
        <p:spPr>
          <a:xfrm>
            <a:off x="482600" y="2295888"/>
            <a:ext cx="8124190" cy="4155712"/>
          </a:xfrm>
        </p:spPr>
        <p:txBody>
          <a:bodyPr/>
          <a:lstStyle/>
          <a:p>
            <a:r>
              <a:rPr lang="ru-RU" dirty="0"/>
              <a:t>Теоретико-методологические основы правовой психологии</a:t>
            </a:r>
          </a:p>
          <a:p>
            <a:r>
              <a:rPr lang="ru-RU" dirty="0"/>
              <a:t>Правовая психология личности </a:t>
            </a:r>
          </a:p>
          <a:p>
            <a:r>
              <a:rPr lang="ru-RU" dirty="0"/>
              <a:t>Правовое сознание и деформация правового сознания</a:t>
            </a:r>
          </a:p>
          <a:p>
            <a:r>
              <a:rPr lang="ru-RU" dirty="0"/>
              <a:t>Правовая психология группы</a:t>
            </a:r>
          </a:p>
          <a:p>
            <a:r>
              <a:rPr lang="ru-RU" dirty="0"/>
              <a:t>Психология права</a:t>
            </a:r>
          </a:p>
        </p:txBody>
      </p:sp>
      <p:cxnSp>
        <p:nvCxnSpPr>
          <p:cNvPr id="5" name="Прямая соединительная линия 4"/>
          <p:cNvCxnSpPr/>
          <p:nvPr/>
        </p:nvCxnSpPr>
        <p:spPr>
          <a:xfrm>
            <a:off x="357826" y="378834"/>
            <a:ext cx="3747080" cy="3256"/>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p:nvPr/>
        </p:nvCxnSpPr>
        <p:spPr>
          <a:xfrm flipV="1">
            <a:off x="357826" y="378834"/>
            <a:ext cx="0" cy="6152595"/>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357826" y="6531429"/>
            <a:ext cx="8378516" cy="31105"/>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8736342" y="385303"/>
            <a:ext cx="0" cy="6177231"/>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279928" y="378834"/>
            <a:ext cx="3456414" cy="6469"/>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pic>
        <p:nvPicPr>
          <p:cNvPr id="11" name="Рисунок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7249" y="88704"/>
            <a:ext cx="952381" cy="666667"/>
          </a:xfrm>
          <a:prstGeom prst="rect">
            <a:avLst/>
          </a:prstGeom>
        </p:spPr>
      </p:pic>
    </p:spTree>
    <p:extLst>
      <p:ext uri="{BB962C8B-B14F-4D97-AF65-F5344CB8AC3E}">
        <p14:creationId xmlns:p14="http://schemas.microsoft.com/office/powerpoint/2010/main" val="1355856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0090" y="1128652"/>
            <a:ext cx="7886700" cy="940860"/>
          </a:xfrm>
        </p:spPr>
        <p:txBody>
          <a:bodyPr/>
          <a:lstStyle/>
          <a:p>
            <a:r>
              <a:rPr lang="ru-RU" dirty="0"/>
              <a:t>Тематический план дисциплины</a:t>
            </a:r>
          </a:p>
        </p:txBody>
      </p:sp>
      <p:sp>
        <p:nvSpPr>
          <p:cNvPr id="3" name="Объект 2"/>
          <p:cNvSpPr>
            <a:spLocks noGrp="1"/>
          </p:cNvSpPr>
          <p:nvPr>
            <p:ph idx="1"/>
          </p:nvPr>
        </p:nvSpPr>
        <p:spPr>
          <a:xfrm>
            <a:off x="448733" y="2159000"/>
            <a:ext cx="8158057" cy="4301067"/>
          </a:xfrm>
        </p:spPr>
        <p:txBody>
          <a:bodyPr>
            <a:normAutofit fontScale="92500" lnSpcReduction="10000"/>
          </a:bodyPr>
          <a:lstStyle/>
          <a:p>
            <a:pPr algn="just"/>
            <a:r>
              <a:rPr lang="ru-RU" sz="2400" dirty="0"/>
              <a:t>Тема 1</a:t>
            </a:r>
            <a:r>
              <a:rPr lang="ru-RU" sz="2000" dirty="0"/>
              <a:t>. </a:t>
            </a:r>
            <a:r>
              <a:rPr lang="ru-RU" sz="2400" dirty="0"/>
              <a:t>Теоретико-методологические основы правовой психологии при осуществлении правового обеспечения национальной безопасности</a:t>
            </a:r>
          </a:p>
          <a:p>
            <a:pPr algn="just"/>
            <a:endParaRPr lang="ru-RU" sz="2400" dirty="0"/>
          </a:p>
          <a:p>
            <a:pPr algn="just"/>
            <a:r>
              <a:rPr lang="ru-RU" sz="2400" dirty="0"/>
              <a:t>Тема 2. Правовая психология личности</a:t>
            </a:r>
          </a:p>
          <a:p>
            <a:pPr algn="just"/>
            <a:endParaRPr lang="ru-RU" sz="2400" dirty="0"/>
          </a:p>
          <a:p>
            <a:pPr algn="just"/>
            <a:r>
              <a:rPr lang="ru-RU" sz="2400" dirty="0"/>
              <a:t>Тема 3. Правовое сознание</a:t>
            </a:r>
          </a:p>
          <a:p>
            <a:pPr algn="just"/>
            <a:endParaRPr lang="ru-RU" sz="2400" dirty="0"/>
          </a:p>
          <a:p>
            <a:pPr algn="just"/>
            <a:r>
              <a:rPr lang="ru-RU" sz="2400" dirty="0"/>
              <a:t>Тема 4. Правовая психология группы</a:t>
            </a:r>
          </a:p>
          <a:p>
            <a:pPr algn="just"/>
            <a:endParaRPr lang="ru-RU" sz="2400" dirty="0"/>
          </a:p>
          <a:p>
            <a:pPr algn="just"/>
            <a:r>
              <a:rPr lang="ru-RU" sz="2600" dirty="0"/>
              <a:t>Тема 5. Психология права</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4095" y="0"/>
            <a:ext cx="1086116" cy="112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Прямая соединительная линия 4"/>
          <p:cNvCxnSpPr/>
          <p:nvPr/>
        </p:nvCxnSpPr>
        <p:spPr>
          <a:xfrm>
            <a:off x="357826" y="378834"/>
            <a:ext cx="3747080" cy="3256"/>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p:nvPr/>
        </p:nvCxnSpPr>
        <p:spPr>
          <a:xfrm flipV="1">
            <a:off x="357826" y="378834"/>
            <a:ext cx="0" cy="6152595"/>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357826" y="6531429"/>
            <a:ext cx="8378516" cy="31105"/>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8736342" y="385303"/>
            <a:ext cx="0" cy="6177231"/>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279928" y="378834"/>
            <a:ext cx="3456414" cy="6469"/>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0428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0090" y="1128652"/>
            <a:ext cx="7886700" cy="940860"/>
          </a:xfrm>
        </p:spPr>
        <p:txBody>
          <a:bodyPr/>
          <a:lstStyle/>
          <a:p>
            <a:pPr algn="ctr"/>
            <a:r>
              <a:rPr lang="ru-RU" dirty="0"/>
              <a:t>Как будут проходить занятия?</a:t>
            </a:r>
          </a:p>
        </p:txBody>
      </p:sp>
      <p:sp>
        <p:nvSpPr>
          <p:cNvPr id="3" name="Объект 2"/>
          <p:cNvSpPr>
            <a:spLocks noGrp="1"/>
          </p:cNvSpPr>
          <p:nvPr>
            <p:ph idx="1"/>
          </p:nvPr>
        </p:nvSpPr>
        <p:spPr>
          <a:xfrm>
            <a:off x="431800" y="2142067"/>
            <a:ext cx="8174990" cy="4505159"/>
          </a:xfrm>
        </p:spPr>
        <p:txBody>
          <a:bodyPr>
            <a:normAutofit/>
          </a:bodyPr>
          <a:lstStyle/>
          <a:p>
            <a:r>
              <a:rPr lang="ru-RU" dirty="0"/>
              <a:t>Теоретические опросы</a:t>
            </a:r>
          </a:p>
          <a:p>
            <a:r>
              <a:rPr lang="ru-RU" dirty="0"/>
              <a:t>Психологический анализ и разбор конкретных юридически значимых ситуаций</a:t>
            </a:r>
          </a:p>
          <a:p>
            <a:r>
              <a:rPr lang="ru-RU" dirty="0"/>
              <a:t>Изучение правовых систем и судебной практики</a:t>
            </a:r>
          </a:p>
          <a:p>
            <a:r>
              <a:rPr lang="ru-RU" dirty="0"/>
              <a:t>Подготовка публичных презентаций проектов</a:t>
            </a:r>
          </a:p>
          <a:p>
            <a:r>
              <a:rPr lang="ru-RU" dirty="0"/>
              <a:t>Дискуссии</a:t>
            </a:r>
          </a:p>
          <a:p>
            <a:r>
              <a:rPr lang="ru-RU" dirty="0"/>
              <a:t>Просмотр, психологический анализ и обсуждение видеофильмов</a:t>
            </a:r>
          </a:p>
          <a:p>
            <a:r>
              <a:rPr lang="ru-RU" dirty="0" err="1"/>
              <a:t>Практикоориентированные</a:t>
            </a:r>
            <a:r>
              <a:rPr lang="ru-RU" dirty="0"/>
              <a:t> задачи</a:t>
            </a:r>
          </a:p>
        </p:txBody>
      </p:sp>
      <p:cxnSp>
        <p:nvCxnSpPr>
          <p:cNvPr id="5" name="Прямая соединительная линия 4"/>
          <p:cNvCxnSpPr/>
          <p:nvPr/>
        </p:nvCxnSpPr>
        <p:spPr>
          <a:xfrm>
            <a:off x="357826" y="378834"/>
            <a:ext cx="3747080" cy="3256"/>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p:nvPr/>
        </p:nvCxnSpPr>
        <p:spPr>
          <a:xfrm flipV="1">
            <a:off x="357826" y="378834"/>
            <a:ext cx="0" cy="6152595"/>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357826" y="6531429"/>
            <a:ext cx="8378516" cy="31105"/>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8736342" y="385303"/>
            <a:ext cx="0" cy="6177231"/>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279928" y="378834"/>
            <a:ext cx="3456414" cy="6469"/>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pic>
        <p:nvPicPr>
          <p:cNvPr id="11" name="Рисунок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7249" y="162996"/>
            <a:ext cx="952381" cy="666667"/>
          </a:xfrm>
          <a:prstGeom prst="rect">
            <a:avLst/>
          </a:prstGeom>
        </p:spPr>
      </p:pic>
    </p:spTree>
    <p:extLst>
      <p:ext uri="{BB962C8B-B14F-4D97-AF65-F5344CB8AC3E}">
        <p14:creationId xmlns:p14="http://schemas.microsoft.com/office/powerpoint/2010/main" val="1421078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0090" y="1128652"/>
            <a:ext cx="7886700" cy="940860"/>
          </a:xfrm>
        </p:spPr>
        <p:txBody>
          <a:bodyPr>
            <a:normAutofit fontScale="90000"/>
          </a:bodyPr>
          <a:lstStyle/>
          <a:p>
            <a:pPr algn="ctr"/>
            <a:r>
              <a:rPr lang="ru-RU" dirty="0"/>
              <a:t>Значение дисциплины для дальнейшего обучения</a:t>
            </a:r>
          </a:p>
        </p:txBody>
      </p:sp>
      <p:sp>
        <p:nvSpPr>
          <p:cNvPr id="3" name="Объект 2"/>
          <p:cNvSpPr>
            <a:spLocks noGrp="1"/>
          </p:cNvSpPr>
          <p:nvPr>
            <p:ph idx="1"/>
          </p:nvPr>
        </p:nvSpPr>
        <p:spPr>
          <a:xfrm>
            <a:off x="448733" y="2295888"/>
            <a:ext cx="8158057" cy="4181112"/>
          </a:xfrm>
        </p:spPr>
        <p:txBody>
          <a:bodyPr>
            <a:normAutofit fontScale="85000" lnSpcReduction="20000"/>
          </a:bodyPr>
          <a:lstStyle/>
          <a:p>
            <a:pPr marL="0" indent="0" algn="just">
              <a:buNone/>
            </a:pPr>
            <a:r>
              <a:rPr lang="ru-RU" dirty="0"/>
              <a:t>Основные положения дисциплины могут быть использованы в дальнейшем при изучении следующих дисциплин:</a:t>
            </a:r>
          </a:p>
          <a:p>
            <a:pPr lvl="0"/>
            <a:r>
              <a:rPr lang="ru-RU" dirty="0"/>
              <a:t> Уголовное право;</a:t>
            </a:r>
          </a:p>
          <a:p>
            <a:pPr lvl="0"/>
            <a:r>
              <a:rPr lang="ru-RU" dirty="0"/>
              <a:t>Гражданское право;</a:t>
            </a:r>
          </a:p>
          <a:p>
            <a:pPr lvl="0"/>
            <a:r>
              <a:rPr lang="ru-RU" dirty="0"/>
              <a:t>Административное право;</a:t>
            </a:r>
          </a:p>
          <a:p>
            <a:pPr lvl="0"/>
            <a:r>
              <a:rPr lang="ru-RU" dirty="0"/>
              <a:t>Уголовно-процессуальное право (уголовный процесс);</a:t>
            </a:r>
          </a:p>
          <a:p>
            <a:pPr lvl="0"/>
            <a:r>
              <a:rPr lang="ru-RU" dirty="0"/>
              <a:t>Гражданское процессуальное право (гражданский процесс);</a:t>
            </a:r>
          </a:p>
          <a:p>
            <a:pPr lvl="0"/>
            <a:r>
              <a:rPr lang="ru-RU" dirty="0"/>
              <a:t>Арбитражный процесс;</a:t>
            </a:r>
          </a:p>
          <a:p>
            <a:pPr lvl="0"/>
            <a:r>
              <a:rPr lang="ru-RU" dirty="0"/>
              <a:t>Криминалистика;</a:t>
            </a:r>
          </a:p>
          <a:p>
            <a:r>
              <a:rPr lang="ru-RU" dirty="0"/>
              <a:t>Криминология.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4095" y="0"/>
            <a:ext cx="1086116" cy="112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Прямая соединительная линия 4"/>
          <p:cNvCxnSpPr/>
          <p:nvPr/>
        </p:nvCxnSpPr>
        <p:spPr>
          <a:xfrm>
            <a:off x="357826" y="378834"/>
            <a:ext cx="3747080" cy="3256"/>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p:nvPr/>
        </p:nvCxnSpPr>
        <p:spPr>
          <a:xfrm flipV="1">
            <a:off x="357826" y="378834"/>
            <a:ext cx="0" cy="6152595"/>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357826" y="6531429"/>
            <a:ext cx="8378516" cy="31105"/>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8736342" y="385303"/>
            <a:ext cx="0" cy="6177231"/>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279928" y="378834"/>
            <a:ext cx="3456414" cy="6469"/>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451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3734" y="1143084"/>
            <a:ext cx="7886700" cy="940860"/>
          </a:xfrm>
        </p:spPr>
        <p:txBody>
          <a:bodyPr>
            <a:normAutofit fontScale="90000"/>
          </a:bodyPr>
          <a:lstStyle/>
          <a:p>
            <a:pPr algn="ctr"/>
            <a:r>
              <a:rPr lang="ru-RU" dirty="0"/>
              <a:t>Значение дисциплины для практической работы юриста</a:t>
            </a:r>
          </a:p>
        </p:txBody>
      </p:sp>
      <p:sp>
        <p:nvSpPr>
          <p:cNvPr id="3" name="Объект 2"/>
          <p:cNvSpPr>
            <a:spLocks noGrp="1"/>
          </p:cNvSpPr>
          <p:nvPr>
            <p:ph idx="1"/>
          </p:nvPr>
        </p:nvSpPr>
        <p:spPr>
          <a:xfrm>
            <a:off x="465667" y="2295888"/>
            <a:ext cx="8141123" cy="4138779"/>
          </a:xfrm>
        </p:spPr>
        <p:txBody>
          <a:bodyPr>
            <a:normAutofit fontScale="62500" lnSpcReduction="20000"/>
          </a:bodyPr>
          <a:lstStyle/>
          <a:p>
            <a:pPr algn="just"/>
            <a:r>
              <a:rPr lang="ru-RU" dirty="0"/>
              <a:t>Возможность применять законы и методы правовой психологии при осуществлении деятельности по правовому обеспечению национальной безопасности;</a:t>
            </a:r>
          </a:p>
          <a:p>
            <a:pPr algn="just"/>
            <a:r>
              <a:rPr lang="ru-RU" dirty="0"/>
              <a:t>Умение определять аномальную жизненную позицию личности, выявлять дефекты правовой социализации личности, минимизировать последствия правовой деформации правосознания, определять психологические составляющие правовой психологии группы с учетом разнообразия культур в процессе межкультурного взаимодействия; </a:t>
            </a:r>
          </a:p>
          <a:p>
            <a:pPr algn="just"/>
            <a:r>
              <a:rPr lang="ru-RU" dirty="0"/>
              <a:t>Умение проводить психологический анализ базовых правовых категорий с учетом разнообразия культур в процессе межкультурного взаимодействия при осуществлении деятельности по правовому обеспечению национальной безопасности;</a:t>
            </a:r>
          </a:p>
          <a:p>
            <a:pPr algn="just"/>
            <a:r>
              <a:rPr lang="ru-RU" dirty="0"/>
              <a:t>Получение навыков применения законов, методов, технологий и техник изучения правовой психологии личности, правомерного поведения, дефектов правовой социализации и деформации правового сознания, правовой психологии группы при осуществлении деятельности по правовому обеспечению национальной безопасности.</a:t>
            </a:r>
          </a:p>
        </p:txBody>
      </p:sp>
      <p:cxnSp>
        <p:nvCxnSpPr>
          <p:cNvPr id="5" name="Прямая соединительная линия 4"/>
          <p:cNvCxnSpPr/>
          <p:nvPr/>
        </p:nvCxnSpPr>
        <p:spPr>
          <a:xfrm>
            <a:off x="357826" y="378834"/>
            <a:ext cx="3747080" cy="3256"/>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p:nvPr/>
        </p:nvCxnSpPr>
        <p:spPr>
          <a:xfrm flipV="1">
            <a:off x="357826" y="378834"/>
            <a:ext cx="0" cy="6152595"/>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357826" y="6500324"/>
            <a:ext cx="8378516" cy="31105"/>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8736342" y="385303"/>
            <a:ext cx="0" cy="6177231"/>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279928" y="378834"/>
            <a:ext cx="3456414" cy="6469"/>
          </a:xfrm>
          <a:prstGeom prst="line">
            <a:avLst/>
          </a:prstGeom>
          <a:ln w="50800">
            <a:solidFill>
              <a:srgbClr val="005AA5"/>
            </a:solidFill>
          </a:ln>
        </p:spPr>
        <p:style>
          <a:lnRef idx="1">
            <a:schemeClr val="accent1"/>
          </a:lnRef>
          <a:fillRef idx="0">
            <a:schemeClr val="accent1"/>
          </a:fillRef>
          <a:effectRef idx="0">
            <a:schemeClr val="accent1"/>
          </a:effectRef>
          <a:fontRef idx="minor">
            <a:schemeClr val="tx1"/>
          </a:fontRef>
        </p:style>
      </p:cxnSp>
      <p:pic>
        <p:nvPicPr>
          <p:cNvPr id="10" name="Рисунок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7249" y="95920"/>
            <a:ext cx="952381" cy="666667"/>
          </a:xfrm>
          <a:prstGeom prst="rect">
            <a:avLst/>
          </a:prstGeom>
        </p:spPr>
      </p:pic>
    </p:spTree>
    <p:extLst>
      <p:ext uri="{BB962C8B-B14F-4D97-AF65-F5344CB8AC3E}">
        <p14:creationId xmlns:p14="http://schemas.microsoft.com/office/powerpoint/2010/main" val="269716023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1392</TotalTime>
  <Words>489</Words>
  <Application>Microsoft Office PowerPoint</Application>
  <PresentationFormat>Экран (4:3)</PresentationFormat>
  <Paragraphs>59</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Roboto Medium</vt:lpstr>
      <vt:lpstr>Тема Office</vt:lpstr>
      <vt:lpstr>Презентация PowerPoint</vt:lpstr>
      <vt:lpstr>Цель освоения дисциплины </vt:lpstr>
      <vt:lpstr>Задачи дисциплины</vt:lpstr>
      <vt:lpstr>Для кого предназначена дисциплина?</vt:lpstr>
      <vt:lpstr>Что изучается в ходе освоения дисциплины?</vt:lpstr>
      <vt:lpstr>Тематический план дисциплины</vt:lpstr>
      <vt:lpstr>Как будут проходить занятия?</vt:lpstr>
      <vt:lpstr>Значение дисциплины для дальнейшего обучения</vt:lpstr>
      <vt:lpstr>Значение дисциплины для практической работы юриста</vt:lpstr>
      <vt:lpstr>Презентация PowerPoint</vt:lpstr>
    </vt:vector>
  </TitlesOfParts>
  <Company>ФГБОУ СГЮА</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Кузнецов Максим</dc:creator>
  <cp:lastModifiedBy>Masha</cp:lastModifiedBy>
  <cp:revision>135</cp:revision>
  <dcterms:created xsi:type="dcterms:W3CDTF">2020-12-02T14:35:45Z</dcterms:created>
  <dcterms:modified xsi:type="dcterms:W3CDTF">2022-01-31T14:06:42Z</dcterms:modified>
</cp:coreProperties>
</file>